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FFFFFF"/>
    <a:srgbClr val="26A07A"/>
    <a:srgbClr val="3F7987"/>
    <a:srgbClr val="2D6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F61D3D-8F91-401E-B515-3541D93F8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B8FEA31-DDF7-4C13-B78A-C4756BE4C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B6CE8C-2A28-4E81-AD4A-52BFCAD20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A6A3D2-8EA6-4D41-A1BA-9C5D5BE1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8B1CED-62D1-49DD-B5B2-65574FAF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75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F38115-0D48-4955-943F-8C4BC8E4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A31DFBE-CB13-4585-AC0F-724F1A35A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BADFA5-C1CC-4E6F-970A-17090736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68FF65-4AE8-4E02-976C-EBB74813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B858577-6ACD-48B8-99AA-58FF5C94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3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976C71B-3672-4256-AA50-D6F55EEAA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98A366A-2A61-4A61-9E9A-AD7D0DA05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ABF10B-6D4E-4BA1-ADC7-FB923AE7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EFBA3F6-CBAE-4A4A-8FCD-7485BCA89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B31A3AF-6662-495B-A62F-A1998A9A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88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2049A5-7F2E-4E17-86C2-F1F4E8C9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A9CDD8-4468-4076-9F8A-D417A9F0A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9E82E-0049-44A3-8551-4F82628A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A9C34D-DC10-4748-A422-5A38394B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77C0BC-BBF1-426F-9360-F02E0622B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00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DC9578-574C-4EFD-AB37-B26E7C6B9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E209C58-2FAF-42A1-BEA9-9930ABBEC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CFEE01-3911-4657-BD70-3AD2FB2B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C96146-E151-4508-8450-23B2C81D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D53C37-8225-47B7-AFCB-E9C62829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71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17E9FA-0C91-40A7-AC42-A4BD596A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71B580A-FD9B-46E2-8C3D-03097E1C6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F7E649D-ADCF-492D-904C-041FD9311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D905816-E8CE-4429-9C05-09ACE0AC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AC75F39-6139-4EF2-A792-E0512999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3CC747-86FB-4E41-A31A-38E2D0F9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8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0DF34E-8F49-4211-A4CB-0000734D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1BF9666-4D69-48E6-A4E8-4F18EE9DE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D2C0F6C-82EA-438E-92E4-156A04616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64104E2-6F67-4C86-86AD-209354578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98EC6E5-8CA4-4DD3-9B73-C80A0F4F2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DBC0000-BA73-40B5-BDCB-36DC2C07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CD7A1B7-0BBF-4B8D-92FD-5A5D9546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9B3719C-2E4B-451C-9003-D820EC7D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18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DBD776-B910-4CCF-BE3F-48D31A68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88343D2-3E57-4792-A136-9EB42EDD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F246603-709B-4339-A1A0-BB2DD917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B12E7B6-9993-4B01-9E2E-38F185BD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13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9535040-A9DB-422E-9607-71383CA0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DD3915F-71ED-486C-B501-20A94457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F05C5FE-1039-4D51-A5F9-98C57EC0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770A51-3E7C-4D81-93E2-1ABB8E98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430BDC-F8F6-451A-B49E-A681CF807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C3C2713-1DEB-41D6-96D2-929CEEB52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F166044-DAE4-4FAF-A134-C24309F3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E41C37F-9B26-47DE-836B-5EC76F1C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166CC3-0171-4AA3-A803-1DFCE85D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75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679A97-7A08-4FBB-9419-8B4D6487E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353F91E-7DA2-435D-8B7D-BDDA4BB06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B5886D5-5F4D-406C-9E63-0AF964517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00A618-2169-4845-B707-9B1EB03B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3C529DD-D690-4B3E-9A08-A885DB02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B059FCF-91E9-458C-B359-F81978DF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09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E7644E8-4DD4-4FDC-8F10-B96380881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04CA891-D8AF-417C-B236-2ACE079E8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2E6768-11CE-4AAF-A72E-F1E596A4E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D9A7-96A4-455F-A67C-01DE5D490175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35DEDF-992F-4D6C-93B7-61C69C057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58AC5F-EEEF-4195-99CF-E5973B22F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67D1-5079-4365-BD96-F16B2F2240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99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7D3A8657-A5D7-4885-A8FD-C04D8D50A689}"/>
              </a:ext>
            </a:extLst>
          </p:cNvPr>
          <p:cNvCxnSpPr>
            <a:cxnSpLocks/>
            <a:stCxn id="5" idx="4"/>
            <a:endCxn id="13" idx="0"/>
          </p:cNvCxnSpPr>
          <p:nvPr/>
        </p:nvCxnSpPr>
        <p:spPr>
          <a:xfrm>
            <a:off x="5866700" y="2806114"/>
            <a:ext cx="2797" cy="14471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01D5F164-83F4-457D-A2F3-F11640EEED81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5866700" y="1071691"/>
            <a:ext cx="0" cy="5515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8B239FE4-E513-4B75-9EA9-6F1024213929}"/>
              </a:ext>
            </a:extLst>
          </p:cNvPr>
          <p:cNvSpPr/>
          <p:nvPr/>
        </p:nvSpPr>
        <p:spPr>
          <a:xfrm>
            <a:off x="4834854" y="677408"/>
            <a:ext cx="2063692" cy="39428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강릉지역자활센터</a:t>
            </a: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9FDC6983-352E-49CD-AD06-E250668D24F4}"/>
              </a:ext>
            </a:extLst>
          </p:cNvPr>
          <p:cNvSpPr/>
          <p:nvPr/>
        </p:nvSpPr>
        <p:spPr>
          <a:xfrm>
            <a:off x="5275276" y="1623266"/>
            <a:ext cx="1182848" cy="11828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센터장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CB1DF0A2-419D-4DAD-846E-943235C0526F}"/>
              </a:ext>
            </a:extLst>
          </p:cNvPr>
          <p:cNvSpPr/>
          <p:nvPr/>
        </p:nvSpPr>
        <p:spPr>
          <a:xfrm>
            <a:off x="2539067" y="3313645"/>
            <a:ext cx="2063692" cy="394283"/>
          </a:xfrm>
          <a:prstGeom prst="roundRect">
            <a:avLst/>
          </a:prstGeom>
          <a:solidFill>
            <a:srgbClr val="2D68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인사위원회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C1FD18F2-AD2E-4FA2-B882-981566FBBDE0}"/>
              </a:ext>
            </a:extLst>
          </p:cNvPr>
          <p:cNvSpPr/>
          <p:nvPr/>
        </p:nvSpPr>
        <p:spPr>
          <a:xfrm>
            <a:off x="7136237" y="3313645"/>
            <a:ext cx="2063692" cy="394283"/>
          </a:xfrm>
          <a:prstGeom prst="roundRect">
            <a:avLst/>
          </a:prstGeom>
          <a:solidFill>
            <a:srgbClr val="2D68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운영위원회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5656766-1BCB-4409-823E-4D9C538B10E4}"/>
              </a:ext>
            </a:extLst>
          </p:cNvPr>
          <p:cNvSpPr/>
          <p:nvPr/>
        </p:nvSpPr>
        <p:spPr>
          <a:xfrm>
            <a:off x="4837651" y="4253214"/>
            <a:ext cx="2063692" cy="394283"/>
          </a:xfrm>
          <a:prstGeom prst="roundRect">
            <a:avLst/>
          </a:prstGeom>
          <a:solidFill>
            <a:srgbClr val="3F79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기획실장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2AD59571-6EE6-4E6F-857A-D069646F82B9}"/>
              </a:ext>
            </a:extLst>
          </p:cNvPr>
          <p:cNvSpPr/>
          <p:nvPr/>
        </p:nvSpPr>
        <p:spPr>
          <a:xfrm>
            <a:off x="2539067" y="4253214"/>
            <a:ext cx="2063692" cy="394283"/>
          </a:xfrm>
          <a:prstGeom prst="roundRect">
            <a:avLst/>
          </a:prstGeom>
          <a:solidFill>
            <a:srgbClr val="26A0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자활기업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482283D7-4FF8-4C08-9AEC-1EBE0D5F2938}"/>
              </a:ext>
            </a:extLst>
          </p:cNvPr>
          <p:cNvSpPr/>
          <p:nvPr/>
        </p:nvSpPr>
        <p:spPr>
          <a:xfrm>
            <a:off x="7136237" y="4253214"/>
            <a:ext cx="2063692" cy="394283"/>
          </a:xfrm>
          <a:prstGeom prst="roundRect">
            <a:avLst/>
          </a:prstGeom>
          <a:solidFill>
            <a:srgbClr val="26A0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행정지원팀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2D784D05-C948-4888-9C9B-A2EDAEB4C1AD}"/>
              </a:ext>
            </a:extLst>
          </p:cNvPr>
          <p:cNvSpPr/>
          <p:nvPr/>
        </p:nvSpPr>
        <p:spPr>
          <a:xfrm>
            <a:off x="3211584" y="5398309"/>
            <a:ext cx="2063692" cy="39428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사업지원팀</a:t>
            </a: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388D9EB2-44A0-4562-A9D4-CFE4E5600B2F}"/>
              </a:ext>
            </a:extLst>
          </p:cNvPr>
          <p:cNvSpPr/>
          <p:nvPr/>
        </p:nvSpPr>
        <p:spPr>
          <a:xfrm>
            <a:off x="6458124" y="5389923"/>
            <a:ext cx="2063692" cy="39428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사례관리팀</a:t>
            </a: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FC1FD186-9615-4656-89C6-FB1E25159D39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>
            <a:off x="4602759" y="3510787"/>
            <a:ext cx="253347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BC798F9B-183C-47FE-B680-AB6EEB0A10CC}"/>
              </a:ext>
            </a:extLst>
          </p:cNvPr>
          <p:cNvCxnSpPr>
            <a:cxnSpLocks/>
            <a:stCxn id="15" idx="3"/>
            <a:endCxn id="13" idx="1"/>
          </p:cNvCxnSpPr>
          <p:nvPr/>
        </p:nvCxnSpPr>
        <p:spPr>
          <a:xfrm>
            <a:off x="4602759" y="4450356"/>
            <a:ext cx="2348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F6372CE9-D4E4-4537-97D2-BE1FDA481F55}"/>
              </a:ext>
            </a:extLst>
          </p:cNvPr>
          <p:cNvCxnSpPr>
            <a:cxnSpLocks/>
            <a:stCxn id="13" idx="3"/>
            <a:endCxn id="19" idx="1"/>
          </p:cNvCxnSpPr>
          <p:nvPr/>
        </p:nvCxnSpPr>
        <p:spPr>
          <a:xfrm>
            <a:off x="6901343" y="4450356"/>
            <a:ext cx="23489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7B2E126-779D-4D37-87E7-B7B33BF8FFEB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5869497" y="4647497"/>
            <a:ext cx="0" cy="35513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867BC7E6-7D6B-45B8-A5C7-4990554118D1}"/>
              </a:ext>
            </a:extLst>
          </p:cNvPr>
          <p:cNvCxnSpPr>
            <a:cxnSpLocks/>
          </p:cNvCxnSpPr>
          <p:nvPr/>
        </p:nvCxnSpPr>
        <p:spPr>
          <a:xfrm>
            <a:off x="4243430" y="5002628"/>
            <a:ext cx="32465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9ACBBEAE-663F-407D-927E-4772C0B001CA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7489970" y="4994242"/>
            <a:ext cx="0" cy="3956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0512B059-7994-4B38-B0A0-509E3C9451AB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4243430" y="5002628"/>
            <a:ext cx="5595" cy="3956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00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7D3A8657-A5D7-4885-A8FD-C04D8D50A689}"/>
              </a:ext>
            </a:extLst>
          </p:cNvPr>
          <p:cNvCxnSpPr>
            <a:cxnSpLocks/>
            <a:stCxn id="5" idx="4"/>
            <a:endCxn id="13" idx="0"/>
          </p:cNvCxnSpPr>
          <p:nvPr/>
        </p:nvCxnSpPr>
        <p:spPr>
          <a:xfrm>
            <a:off x="5866700" y="2806114"/>
            <a:ext cx="2797" cy="14471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01D5F164-83F4-457D-A2F3-F11640EEED81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5866700" y="1071691"/>
            <a:ext cx="0" cy="5515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8B239FE4-E513-4B75-9EA9-6F1024213929}"/>
              </a:ext>
            </a:extLst>
          </p:cNvPr>
          <p:cNvSpPr/>
          <p:nvPr/>
        </p:nvSpPr>
        <p:spPr>
          <a:xfrm>
            <a:off x="4834854" y="677408"/>
            <a:ext cx="2063692" cy="39428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강릉지역자활센터</a:t>
            </a: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9FDC6983-352E-49CD-AD06-E250668D24F4}"/>
              </a:ext>
            </a:extLst>
          </p:cNvPr>
          <p:cNvSpPr/>
          <p:nvPr/>
        </p:nvSpPr>
        <p:spPr>
          <a:xfrm>
            <a:off x="5275276" y="1623266"/>
            <a:ext cx="1182848" cy="11828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센터장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CB1DF0A2-419D-4DAD-846E-943235C0526F}"/>
              </a:ext>
            </a:extLst>
          </p:cNvPr>
          <p:cNvSpPr/>
          <p:nvPr/>
        </p:nvSpPr>
        <p:spPr>
          <a:xfrm>
            <a:off x="2539067" y="3313645"/>
            <a:ext cx="2063692" cy="394283"/>
          </a:xfrm>
          <a:prstGeom prst="roundRect">
            <a:avLst/>
          </a:prstGeom>
          <a:solidFill>
            <a:srgbClr val="2D68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인사위원회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C1FD18F2-AD2E-4FA2-B882-981566FBBDE0}"/>
              </a:ext>
            </a:extLst>
          </p:cNvPr>
          <p:cNvSpPr/>
          <p:nvPr/>
        </p:nvSpPr>
        <p:spPr>
          <a:xfrm>
            <a:off x="7136237" y="3313645"/>
            <a:ext cx="2063692" cy="394283"/>
          </a:xfrm>
          <a:prstGeom prst="roundRect">
            <a:avLst/>
          </a:prstGeom>
          <a:solidFill>
            <a:srgbClr val="2D68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운영위원회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5656766-1BCB-4409-823E-4D9C538B10E4}"/>
              </a:ext>
            </a:extLst>
          </p:cNvPr>
          <p:cNvSpPr/>
          <p:nvPr/>
        </p:nvSpPr>
        <p:spPr>
          <a:xfrm>
            <a:off x="4837651" y="4253214"/>
            <a:ext cx="2063692" cy="394283"/>
          </a:xfrm>
          <a:prstGeom prst="roundRect">
            <a:avLst/>
          </a:prstGeom>
          <a:solidFill>
            <a:srgbClr val="3F79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기획실장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2AD59571-6EE6-4E6F-857A-D069646F82B9}"/>
              </a:ext>
            </a:extLst>
          </p:cNvPr>
          <p:cNvSpPr/>
          <p:nvPr/>
        </p:nvSpPr>
        <p:spPr>
          <a:xfrm>
            <a:off x="7439640" y="5388525"/>
            <a:ext cx="2063692" cy="394283"/>
          </a:xfrm>
          <a:prstGeom prst="roundRect">
            <a:avLst/>
          </a:prstGeom>
          <a:solidFill>
            <a:srgbClr val="26A0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자활기업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2D784D05-C948-4888-9C9B-A2EDAEB4C1AD}"/>
              </a:ext>
            </a:extLst>
          </p:cNvPr>
          <p:cNvSpPr/>
          <p:nvPr/>
        </p:nvSpPr>
        <p:spPr>
          <a:xfrm>
            <a:off x="2246850" y="5396911"/>
            <a:ext cx="2063692" cy="39428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사업운영과</a:t>
            </a: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388D9EB2-44A0-4562-A9D4-CFE4E5600B2F}"/>
              </a:ext>
            </a:extLst>
          </p:cNvPr>
          <p:cNvSpPr/>
          <p:nvPr/>
        </p:nvSpPr>
        <p:spPr>
          <a:xfrm>
            <a:off x="4843245" y="5388525"/>
            <a:ext cx="2063692" cy="39428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참여주민지원과</a:t>
            </a: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FC1FD186-9615-4656-89C6-FB1E25159D39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>
            <a:off x="4602759" y="3510787"/>
            <a:ext cx="253347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7B2E126-779D-4D37-87E7-B7B33BF8FFEB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5869497" y="4647497"/>
            <a:ext cx="0" cy="35513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867BC7E6-7D6B-45B8-A5C7-4990554118D1}"/>
              </a:ext>
            </a:extLst>
          </p:cNvPr>
          <p:cNvCxnSpPr>
            <a:cxnSpLocks/>
          </p:cNvCxnSpPr>
          <p:nvPr/>
        </p:nvCxnSpPr>
        <p:spPr>
          <a:xfrm flipV="1">
            <a:off x="3278696" y="5001230"/>
            <a:ext cx="5170413" cy="139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9ACBBEAE-663F-407D-927E-4772C0B001CA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5875091" y="4992844"/>
            <a:ext cx="0" cy="3956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0512B059-7994-4B38-B0A0-509E3C9451AB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3278696" y="5001230"/>
            <a:ext cx="5595" cy="3956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422AB639-964D-4111-9E2C-0FAA487781D7}"/>
              </a:ext>
            </a:extLst>
          </p:cNvPr>
          <p:cNvCxnSpPr>
            <a:cxnSpLocks/>
          </p:cNvCxnSpPr>
          <p:nvPr/>
        </p:nvCxnSpPr>
        <p:spPr>
          <a:xfrm flipV="1">
            <a:off x="8449109" y="5001230"/>
            <a:ext cx="5595" cy="3956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19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7D3A8657-A5D7-4885-A8FD-C04D8D50A689}"/>
              </a:ext>
            </a:extLst>
          </p:cNvPr>
          <p:cNvCxnSpPr>
            <a:cxnSpLocks/>
            <a:stCxn id="5" idx="4"/>
            <a:endCxn id="13" idx="0"/>
          </p:cNvCxnSpPr>
          <p:nvPr/>
        </p:nvCxnSpPr>
        <p:spPr>
          <a:xfrm flipH="1">
            <a:off x="5866698" y="2806114"/>
            <a:ext cx="2" cy="14471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01D5F164-83F4-457D-A2F3-F11640EEED81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5866700" y="1071691"/>
            <a:ext cx="0" cy="5515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8B239FE4-E513-4B75-9EA9-6F1024213929}"/>
              </a:ext>
            </a:extLst>
          </p:cNvPr>
          <p:cNvSpPr/>
          <p:nvPr/>
        </p:nvSpPr>
        <p:spPr>
          <a:xfrm>
            <a:off x="4834854" y="677408"/>
            <a:ext cx="2063692" cy="39428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강릉지역자활센터</a:t>
            </a: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9FDC6983-352E-49CD-AD06-E250668D24F4}"/>
              </a:ext>
            </a:extLst>
          </p:cNvPr>
          <p:cNvSpPr/>
          <p:nvPr/>
        </p:nvSpPr>
        <p:spPr>
          <a:xfrm>
            <a:off x="5275276" y="1623266"/>
            <a:ext cx="1182848" cy="11828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센터장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CB1DF0A2-419D-4DAD-846E-943235C0526F}"/>
              </a:ext>
            </a:extLst>
          </p:cNvPr>
          <p:cNvSpPr/>
          <p:nvPr/>
        </p:nvSpPr>
        <p:spPr>
          <a:xfrm>
            <a:off x="2539067" y="3313645"/>
            <a:ext cx="2063692" cy="394283"/>
          </a:xfrm>
          <a:prstGeom prst="roundRect">
            <a:avLst/>
          </a:prstGeom>
          <a:solidFill>
            <a:srgbClr val="2D68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인사위원회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C1FD18F2-AD2E-4FA2-B882-981566FBBDE0}"/>
              </a:ext>
            </a:extLst>
          </p:cNvPr>
          <p:cNvSpPr/>
          <p:nvPr/>
        </p:nvSpPr>
        <p:spPr>
          <a:xfrm>
            <a:off x="7136237" y="3313645"/>
            <a:ext cx="2063692" cy="394283"/>
          </a:xfrm>
          <a:prstGeom prst="roundRect">
            <a:avLst/>
          </a:prstGeom>
          <a:solidFill>
            <a:srgbClr val="2D68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t>운영위원회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5656766-1BCB-4409-823E-4D9C538B10E4}"/>
              </a:ext>
            </a:extLst>
          </p:cNvPr>
          <p:cNvSpPr/>
          <p:nvPr/>
        </p:nvSpPr>
        <p:spPr>
          <a:xfrm>
            <a:off x="5055763" y="4253214"/>
            <a:ext cx="1621869" cy="394283"/>
          </a:xfrm>
          <a:prstGeom prst="roundRect">
            <a:avLst/>
          </a:prstGeom>
          <a:solidFill>
            <a:srgbClr val="3F79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기획실장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2AD59571-6EE6-4E6F-857A-D069646F82B9}"/>
              </a:ext>
            </a:extLst>
          </p:cNvPr>
          <p:cNvSpPr/>
          <p:nvPr/>
        </p:nvSpPr>
        <p:spPr>
          <a:xfrm>
            <a:off x="7136237" y="4253214"/>
            <a:ext cx="2063692" cy="394283"/>
          </a:xfrm>
          <a:prstGeom prst="roundRect">
            <a:avLst/>
          </a:prstGeom>
          <a:solidFill>
            <a:srgbClr val="26A0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자활기업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2D784D05-C948-4888-9C9B-A2EDAEB4C1AD}"/>
              </a:ext>
            </a:extLst>
          </p:cNvPr>
          <p:cNvSpPr/>
          <p:nvPr/>
        </p:nvSpPr>
        <p:spPr>
          <a:xfrm>
            <a:off x="2246850" y="5396911"/>
            <a:ext cx="2063692" cy="39428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사업운영과</a:t>
            </a: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388D9EB2-44A0-4562-A9D4-CFE4E5600B2F}"/>
              </a:ext>
            </a:extLst>
          </p:cNvPr>
          <p:cNvSpPr/>
          <p:nvPr/>
        </p:nvSpPr>
        <p:spPr>
          <a:xfrm>
            <a:off x="4843245" y="5388525"/>
            <a:ext cx="2063692" cy="39428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참여주민지원과</a:t>
            </a: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FC1FD186-9615-4656-89C6-FB1E25159D39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>
            <a:off x="4602759" y="3510787"/>
            <a:ext cx="253347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7B2E126-779D-4D37-87E7-B7B33BF8FFEB}"/>
              </a:ext>
            </a:extLst>
          </p:cNvPr>
          <p:cNvCxnSpPr>
            <a:cxnSpLocks/>
            <a:endCxn id="13" idx="2"/>
          </p:cNvCxnSpPr>
          <p:nvPr/>
        </p:nvCxnSpPr>
        <p:spPr>
          <a:xfrm flipH="1" flipV="1">
            <a:off x="5866698" y="4647497"/>
            <a:ext cx="2800" cy="35513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867BC7E6-7D6B-45B8-A5C7-4990554118D1}"/>
              </a:ext>
            </a:extLst>
          </p:cNvPr>
          <p:cNvCxnSpPr>
            <a:cxnSpLocks/>
          </p:cNvCxnSpPr>
          <p:nvPr/>
        </p:nvCxnSpPr>
        <p:spPr>
          <a:xfrm flipV="1">
            <a:off x="3278696" y="5001230"/>
            <a:ext cx="5170413" cy="139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9ACBBEAE-663F-407D-927E-4772C0B001CA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5875091" y="4992844"/>
            <a:ext cx="0" cy="3956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0512B059-7994-4B38-B0A0-509E3C9451AB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3278696" y="5001230"/>
            <a:ext cx="5595" cy="3956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422AB639-964D-4111-9E2C-0FAA487781D7}"/>
              </a:ext>
            </a:extLst>
          </p:cNvPr>
          <p:cNvCxnSpPr>
            <a:cxnSpLocks/>
          </p:cNvCxnSpPr>
          <p:nvPr/>
        </p:nvCxnSpPr>
        <p:spPr>
          <a:xfrm flipV="1">
            <a:off x="8449109" y="5001230"/>
            <a:ext cx="5595" cy="3956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DE773D19-9661-4FA1-A4CA-69E4BAF828EF}"/>
              </a:ext>
            </a:extLst>
          </p:cNvPr>
          <p:cNvSpPr/>
          <p:nvPr/>
        </p:nvSpPr>
        <p:spPr>
          <a:xfrm>
            <a:off x="7417263" y="5396911"/>
            <a:ext cx="2063692" cy="39428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자활돌봄지원과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4CAFFB7D-4901-49CF-B581-C02B02F85CB3}"/>
              </a:ext>
            </a:extLst>
          </p:cNvPr>
          <p:cNvSpPr/>
          <p:nvPr/>
        </p:nvSpPr>
        <p:spPr>
          <a:xfrm>
            <a:off x="7417263" y="6098788"/>
            <a:ext cx="2063692" cy="39428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노인맞춤돌봄서비스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83E6FED3-02B6-4A16-BB20-A655C280D3E7}"/>
              </a:ext>
            </a:extLst>
          </p:cNvPr>
          <p:cNvCxnSpPr>
            <a:cxnSpLocks/>
            <a:stCxn id="26" idx="0"/>
            <a:endCxn id="22" idx="2"/>
          </p:cNvCxnSpPr>
          <p:nvPr/>
        </p:nvCxnSpPr>
        <p:spPr>
          <a:xfrm flipV="1">
            <a:off x="8449109" y="5791194"/>
            <a:ext cx="0" cy="30759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14B08E6A-319D-404B-BED4-12E6B78EB605}"/>
              </a:ext>
            </a:extLst>
          </p:cNvPr>
          <p:cNvCxnSpPr>
            <a:cxnSpLocks/>
            <a:stCxn id="13" idx="3"/>
            <a:endCxn id="15" idx="1"/>
          </p:cNvCxnSpPr>
          <p:nvPr/>
        </p:nvCxnSpPr>
        <p:spPr>
          <a:xfrm>
            <a:off x="6677632" y="4450356"/>
            <a:ext cx="45860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16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7D3A8657-A5D7-4885-A8FD-C04D8D50A689}"/>
              </a:ext>
            </a:extLst>
          </p:cNvPr>
          <p:cNvCxnSpPr>
            <a:cxnSpLocks/>
            <a:stCxn id="5" idx="4"/>
            <a:endCxn id="13" idx="0"/>
          </p:cNvCxnSpPr>
          <p:nvPr/>
        </p:nvCxnSpPr>
        <p:spPr>
          <a:xfrm flipH="1">
            <a:off x="5849920" y="1623267"/>
            <a:ext cx="2" cy="5047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타원 4">
            <a:extLst>
              <a:ext uri="{FF2B5EF4-FFF2-40B4-BE49-F238E27FC236}">
                <a16:creationId xmlns:a16="http://schemas.microsoft.com/office/drawing/2014/main" id="{9FDC6983-352E-49CD-AD06-E250668D24F4}"/>
              </a:ext>
            </a:extLst>
          </p:cNvPr>
          <p:cNvSpPr/>
          <p:nvPr/>
        </p:nvSpPr>
        <p:spPr>
          <a:xfrm>
            <a:off x="5258498" y="440419"/>
            <a:ext cx="1182848" cy="11828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총회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C1FD18F2-AD2E-4FA2-B882-981566FBBDE0}"/>
              </a:ext>
            </a:extLst>
          </p:cNvPr>
          <p:cNvSpPr/>
          <p:nvPr/>
        </p:nvSpPr>
        <p:spPr>
          <a:xfrm>
            <a:off x="7127852" y="1701562"/>
            <a:ext cx="2063692" cy="394283"/>
          </a:xfrm>
          <a:prstGeom prst="roundRect">
            <a:avLst/>
          </a:prstGeom>
          <a:solidFill>
            <a:srgbClr val="2D68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감사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5656766-1BCB-4409-823E-4D9C538B10E4}"/>
              </a:ext>
            </a:extLst>
          </p:cNvPr>
          <p:cNvSpPr/>
          <p:nvPr/>
        </p:nvSpPr>
        <p:spPr>
          <a:xfrm>
            <a:off x="5038985" y="2127997"/>
            <a:ext cx="1621869" cy="394283"/>
          </a:xfrm>
          <a:prstGeom prst="roundRect">
            <a:avLst/>
          </a:prstGeom>
          <a:solidFill>
            <a:srgbClr val="3F79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운영위원회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2AD59571-6EE6-4E6F-857A-D069646F82B9}"/>
              </a:ext>
            </a:extLst>
          </p:cNvPr>
          <p:cNvSpPr/>
          <p:nvPr/>
        </p:nvSpPr>
        <p:spPr>
          <a:xfrm>
            <a:off x="7119459" y="2600575"/>
            <a:ext cx="2063692" cy="394283"/>
          </a:xfrm>
          <a:prstGeom prst="roundRect">
            <a:avLst/>
          </a:prstGeom>
          <a:solidFill>
            <a:srgbClr val="26A0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사무국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2D784D05-C948-4888-9C9B-A2EDAEB4C1AD}"/>
              </a:ext>
            </a:extLst>
          </p:cNvPr>
          <p:cNvSpPr/>
          <p:nvPr/>
        </p:nvSpPr>
        <p:spPr>
          <a:xfrm>
            <a:off x="2762772" y="3686978"/>
            <a:ext cx="998287" cy="17602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강릉지역자활센터</a:t>
            </a: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FC1FD186-9615-4656-89C6-FB1E25159D39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5849920" y="1898704"/>
            <a:ext cx="12779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7B2E126-779D-4D37-87E7-B7B33BF8FFEB}"/>
              </a:ext>
            </a:extLst>
          </p:cNvPr>
          <p:cNvCxnSpPr>
            <a:cxnSpLocks/>
            <a:stCxn id="40" idx="0"/>
            <a:endCxn id="13" idx="2"/>
          </p:cNvCxnSpPr>
          <p:nvPr/>
        </p:nvCxnSpPr>
        <p:spPr>
          <a:xfrm flipV="1">
            <a:off x="5847120" y="2522280"/>
            <a:ext cx="2800" cy="116469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867BC7E6-7D6B-45B8-A5C7-4990554118D1}"/>
              </a:ext>
            </a:extLst>
          </p:cNvPr>
          <p:cNvCxnSpPr>
            <a:cxnSpLocks/>
          </p:cNvCxnSpPr>
          <p:nvPr/>
        </p:nvCxnSpPr>
        <p:spPr>
          <a:xfrm flipV="1">
            <a:off x="3264713" y="3340219"/>
            <a:ext cx="5170413" cy="139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14B08E6A-319D-404B-BED4-12E6B78EB605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858313" y="2791431"/>
            <a:ext cx="1261146" cy="628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F96F6C93-BA34-4DD1-81C2-017B2EA8B823}"/>
              </a:ext>
            </a:extLst>
          </p:cNvPr>
          <p:cNvCxnSpPr>
            <a:endCxn id="21" idx="0"/>
          </p:cNvCxnSpPr>
          <p:nvPr/>
        </p:nvCxnSpPr>
        <p:spPr>
          <a:xfrm>
            <a:off x="3261916" y="3340219"/>
            <a:ext cx="0" cy="34675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A965C47F-677A-46F1-AD3E-047D54B2A5DA}"/>
              </a:ext>
            </a:extLst>
          </p:cNvPr>
          <p:cNvSpPr/>
          <p:nvPr/>
        </p:nvSpPr>
        <p:spPr>
          <a:xfrm>
            <a:off x="4055374" y="3686978"/>
            <a:ext cx="998287" cy="17602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1318</a:t>
            </a:r>
          </a:p>
          <a:p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해피존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파란바다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지역아동센터</a:t>
            </a: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979D8F88-6BC8-433E-9E36-9313CFB7F0B0}"/>
              </a:ext>
            </a:extLst>
          </p:cNvPr>
          <p:cNvSpPr/>
          <p:nvPr/>
        </p:nvSpPr>
        <p:spPr>
          <a:xfrm>
            <a:off x="5347976" y="3686978"/>
            <a:ext cx="998287" cy="17602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해나비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지역아동센터</a:t>
            </a: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693C8F36-13B8-4AF3-AF1E-53BFBAFD2262}"/>
              </a:ext>
            </a:extLst>
          </p:cNvPr>
          <p:cNvSpPr/>
          <p:nvPr/>
        </p:nvSpPr>
        <p:spPr>
          <a:xfrm>
            <a:off x="6657352" y="3686978"/>
            <a:ext cx="998287" cy="17602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소돌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지역아동센터</a:t>
            </a: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71F0BAA7-BA24-4922-8E8A-60A9D7CB0A97}"/>
              </a:ext>
            </a:extLst>
          </p:cNvPr>
          <p:cNvSpPr/>
          <p:nvPr/>
        </p:nvSpPr>
        <p:spPr>
          <a:xfrm>
            <a:off x="7966728" y="3673695"/>
            <a:ext cx="998287" cy="17602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꿈나무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지역아동센터</a:t>
            </a: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21CE6C9E-7576-4A77-829A-834B5104B3DE}"/>
              </a:ext>
            </a:extLst>
          </p:cNvPr>
          <p:cNvCxnSpPr/>
          <p:nvPr/>
        </p:nvCxnSpPr>
        <p:spPr>
          <a:xfrm>
            <a:off x="4546125" y="3357006"/>
            <a:ext cx="0" cy="34675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B1CD410D-96FE-4315-A124-08EABEA712F0}"/>
              </a:ext>
            </a:extLst>
          </p:cNvPr>
          <p:cNvCxnSpPr/>
          <p:nvPr/>
        </p:nvCxnSpPr>
        <p:spPr>
          <a:xfrm>
            <a:off x="7156495" y="3357006"/>
            <a:ext cx="0" cy="34675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94FF8EBC-F245-4182-8AB9-560022C33C8E}"/>
              </a:ext>
            </a:extLst>
          </p:cNvPr>
          <p:cNvCxnSpPr/>
          <p:nvPr/>
        </p:nvCxnSpPr>
        <p:spPr>
          <a:xfrm>
            <a:off x="8435126" y="3340219"/>
            <a:ext cx="0" cy="34675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928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42</Words>
  <Application>Microsoft Office PowerPoint</Application>
  <PresentationFormat>와이드스크린</PresentationFormat>
  <Paragraphs>42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김 경선</cp:lastModifiedBy>
  <cp:revision>17</cp:revision>
  <dcterms:created xsi:type="dcterms:W3CDTF">2020-11-15T04:32:38Z</dcterms:created>
  <dcterms:modified xsi:type="dcterms:W3CDTF">2021-02-15T08:48:16Z</dcterms:modified>
</cp:coreProperties>
</file>